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366" y="-90"/>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Shape 3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4" name="Shape 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Shape 3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0" name="Shape 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6" name="Shape 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3" name="Shape 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9" name="Shape 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5" name="Shape 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1" name="Shape 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7" name="Shape 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subTitle" idx="1"/>
          </p:nvPr>
        </p:nvSpPr>
        <p:spPr>
          <a:xfrm>
            <a:off x="685800" y="2840053"/>
            <a:ext cx="7772400" cy="784799"/>
          </a:xfrm>
          <a:prstGeom prst="rect">
            <a:avLst/>
          </a:prstGeom>
        </p:spPr>
        <p:txBody>
          <a:bodyPr lIns="91425" tIns="91425" rIns="91425" bIns="91425" anchor="t" anchorCtr="0"/>
          <a:lstStyle>
            <a:lvl1pPr algn="ctr">
              <a:spcBef>
                <a:spcPts val="0"/>
              </a:spcBef>
              <a:buClr>
                <a:schemeClr val="lt2"/>
              </a:buClr>
              <a:buNone/>
              <a:defRPr>
                <a:solidFill>
                  <a:schemeClr val="lt2"/>
                </a:solidFill>
              </a:defRPr>
            </a:lvl1pPr>
            <a:lvl2pPr algn="ctr">
              <a:spcBef>
                <a:spcPts val="0"/>
              </a:spcBef>
              <a:buClr>
                <a:schemeClr val="lt2"/>
              </a:buClr>
              <a:buSzPct val="100000"/>
              <a:buNone/>
              <a:defRPr sz="3000">
                <a:solidFill>
                  <a:schemeClr val="lt2"/>
                </a:solidFill>
              </a:defRPr>
            </a:lvl2pPr>
            <a:lvl3pPr algn="ctr">
              <a:spcBef>
                <a:spcPts val="0"/>
              </a:spcBef>
              <a:buClr>
                <a:schemeClr val="lt2"/>
              </a:buClr>
              <a:buSzPct val="100000"/>
              <a:buNone/>
              <a:defRPr sz="3000">
                <a:solidFill>
                  <a:schemeClr val="lt2"/>
                </a:solidFill>
              </a:defRPr>
            </a:lvl3pPr>
            <a:lvl4pPr algn="ctr">
              <a:spcBef>
                <a:spcPts val="0"/>
              </a:spcBef>
              <a:buClr>
                <a:schemeClr val="lt2"/>
              </a:buClr>
              <a:buSzPct val="100000"/>
              <a:buNone/>
              <a:defRPr sz="3000">
                <a:solidFill>
                  <a:schemeClr val="lt2"/>
                </a:solidFill>
              </a:defRPr>
            </a:lvl4pPr>
            <a:lvl5pPr algn="ctr">
              <a:spcBef>
                <a:spcPts val="0"/>
              </a:spcBef>
              <a:buClr>
                <a:schemeClr val="lt2"/>
              </a:buClr>
              <a:buSzPct val="100000"/>
              <a:buNone/>
              <a:defRPr sz="3000">
                <a:solidFill>
                  <a:schemeClr val="lt2"/>
                </a:solidFill>
              </a:defRPr>
            </a:lvl5pPr>
            <a:lvl6pPr algn="ctr">
              <a:spcBef>
                <a:spcPts val="0"/>
              </a:spcBef>
              <a:buClr>
                <a:schemeClr val="lt2"/>
              </a:buClr>
              <a:buSzPct val="100000"/>
              <a:buNone/>
              <a:defRPr sz="3000">
                <a:solidFill>
                  <a:schemeClr val="lt2"/>
                </a:solidFill>
              </a:defRPr>
            </a:lvl6pPr>
            <a:lvl7pPr algn="ctr">
              <a:spcBef>
                <a:spcPts val="0"/>
              </a:spcBef>
              <a:buClr>
                <a:schemeClr val="lt2"/>
              </a:buClr>
              <a:buSzPct val="100000"/>
              <a:buNone/>
              <a:defRPr sz="3000">
                <a:solidFill>
                  <a:schemeClr val="lt2"/>
                </a:solidFill>
              </a:defRPr>
            </a:lvl7pPr>
            <a:lvl8pPr algn="ctr">
              <a:spcBef>
                <a:spcPts val="0"/>
              </a:spcBef>
              <a:buClr>
                <a:schemeClr val="lt2"/>
              </a:buClr>
              <a:buSzPct val="100000"/>
              <a:buNone/>
              <a:defRPr sz="3000">
                <a:solidFill>
                  <a:schemeClr val="lt2"/>
                </a:solidFill>
              </a:defRPr>
            </a:lvl8pPr>
            <a:lvl9pPr algn="ctr">
              <a:spcBef>
                <a:spcPts val="0"/>
              </a:spcBef>
              <a:buClr>
                <a:schemeClr val="lt2"/>
              </a:buClr>
              <a:buSzPct val="100000"/>
              <a:buNone/>
              <a:defRPr sz="3000">
                <a:solidFill>
                  <a:schemeClr val="lt2"/>
                </a:solidFill>
              </a:defRPr>
            </a:lvl9pPr>
          </a:lstStyle>
          <a:p>
            <a:endParaRPr/>
          </a:p>
        </p:txBody>
      </p:sp>
      <p:sp>
        <p:nvSpPr>
          <p:cNvPr id="10" name="Shape 10"/>
          <p:cNvSpPr txBox="1">
            <a:spLocks noGrp="1"/>
          </p:cNvSpPr>
          <p:nvPr>
            <p:ph type="ctrTitle"/>
          </p:nvPr>
        </p:nvSpPr>
        <p:spPr>
          <a:xfrm>
            <a:off x="685800" y="1583342"/>
            <a:ext cx="7772400" cy="1159799"/>
          </a:xfrm>
          <a:prstGeom prst="rect">
            <a:avLst/>
          </a:prstGeom>
        </p:spPr>
        <p:txBody>
          <a:bodyPr lIns="91425" tIns="91425" rIns="91425" b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11" name="Shape 11"/>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0" name="Shape 20"/>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4"/>
        <p:cNvGrpSpPr/>
        <p:nvPr/>
      </p:nvGrpSpPr>
      <p:grpSpPr>
        <a:xfrm>
          <a:off x="0" y="0"/>
          <a:ext cx="0" cy="0"/>
          <a:chOff x="0" y="0"/>
          <a:chExt cx="0" cy="0"/>
        </a:xfrm>
      </p:grpSpPr>
      <p:sp>
        <p:nvSpPr>
          <p:cNvPr id="25" name="Shape 25"/>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algn="ctr">
              <a:spcBef>
                <a:spcPts val="0"/>
              </a:spcBef>
              <a:buSzPct val="100000"/>
              <a:buNone/>
              <a:defRPr sz="1800"/>
            </a:lvl1pPr>
          </a:lstStyle>
          <a:p>
            <a:endParaRPr/>
          </a:p>
        </p:txBody>
      </p:sp>
      <p:sp>
        <p:nvSpPr>
          <p:cNvPr id="26" name="Shape 26"/>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7"/>
        <p:cNvGrpSpPr/>
        <p:nvPr/>
      </p:nvGrpSpPr>
      <p:grpSpPr>
        <a:xfrm>
          <a:off x="0" y="0"/>
          <a:ext cx="0" cy="0"/>
          <a:chOff x="0" y="0"/>
          <a:chExt cx="0" cy="0"/>
        </a:xfrm>
      </p:grpSpPr>
      <p:sp>
        <p:nvSpPr>
          <p:cNvPr id="28" name="Shape 28"/>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dk2"/>
            </a:gs>
            <a:gs pos="100000">
              <a:schemeClr val="dk1"/>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a:spcBef>
                <a:spcPts val="0"/>
              </a:spcBef>
              <a:buClr>
                <a:schemeClr val="lt1"/>
              </a:buClr>
              <a:buSzPct val="100000"/>
              <a:buNone/>
              <a:defRPr sz="3600" b="1">
                <a:solidFill>
                  <a:schemeClr val="lt1"/>
                </a:solidFill>
              </a:defRPr>
            </a:lvl1pPr>
            <a:lvl2pPr>
              <a:spcBef>
                <a:spcPts val="0"/>
              </a:spcBef>
              <a:buClr>
                <a:schemeClr val="lt1"/>
              </a:buClr>
              <a:buSzPct val="100000"/>
              <a:buNone/>
              <a:defRPr sz="3600" b="1">
                <a:solidFill>
                  <a:schemeClr val="lt1"/>
                </a:solidFill>
              </a:defRPr>
            </a:lvl2pPr>
            <a:lvl3pPr>
              <a:spcBef>
                <a:spcPts val="0"/>
              </a:spcBef>
              <a:buClr>
                <a:schemeClr val="lt1"/>
              </a:buClr>
              <a:buSzPct val="100000"/>
              <a:buNone/>
              <a:defRPr sz="3600" b="1">
                <a:solidFill>
                  <a:schemeClr val="lt1"/>
                </a:solidFill>
              </a:defRPr>
            </a:lvl3pPr>
            <a:lvl4pPr>
              <a:spcBef>
                <a:spcPts val="0"/>
              </a:spcBef>
              <a:buClr>
                <a:schemeClr val="lt1"/>
              </a:buClr>
              <a:buSzPct val="100000"/>
              <a:buNone/>
              <a:defRPr sz="3600" b="1">
                <a:solidFill>
                  <a:schemeClr val="lt1"/>
                </a:solidFill>
              </a:defRPr>
            </a:lvl4pPr>
            <a:lvl5pPr>
              <a:spcBef>
                <a:spcPts val="0"/>
              </a:spcBef>
              <a:buClr>
                <a:schemeClr val="lt1"/>
              </a:buClr>
              <a:buSzPct val="100000"/>
              <a:buNone/>
              <a:defRPr sz="3600" b="1">
                <a:solidFill>
                  <a:schemeClr val="lt1"/>
                </a:solidFill>
              </a:defRPr>
            </a:lvl5pPr>
            <a:lvl6pPr>
              <a:spcBef>
                <a:spcPts val="0"/>
              </a:spcBef>
              <a:buClr>
                <a:schemeClr val="lt1"/>
              </a:buClr>
              <a:buSzPct val="100000"/>
              <a:buNone/>
              <a:defRPr sz="3600" b="1">
                <a:solidFill>
                  <a:schemeClr val="lt1"/>
                </a:solidFill>
              </a:defRPr>
            </a:lvl6pPr>
            <a:lvl7pPr>
              <a:spcBef>
                <a:spcPts val="0"/>
              </a:spcBef>
              <a:buClr>
                <a:schemeClr val="lt1"/>
              </a:buClr>
              <a:buSzPct val="100000"/>
              <a:buNone/>
              <a:defRPr sz="3600" b="1">
                <a:solidFill>
                  <a:schemeClr val="lt1"/>
                </a:solidFill>
              </a:defRPr>
            </a:lvl7pPr>
            <a:lvl8pPr>
              <a:spcBef>
                <a:spcPts val="0"/>
              </a:spcBef>
              <a:buClr>
                <a:schemeClr val="lt1"/>
              </a:buClr>
              <a:buSzPct val="100000"/>
              <a:buNone/>
              <a:defRPr sz="3600" b="1">
                <a:solidFill>
                  <a:schemeClr val="lt1"/>
                </a:solidFill>
              </a:defRPr>
            </a:lvl8pPr>
            <a:lvl9pPr>
              <a:spcBef>
                <a:spcPts val="0"/>
              </a:spcBef>
              <a:buClr>
                <a:schemeClr val="lt1"/>
              </a:buClr>
              <a:buSzPct val="100000"/>
              <a:buNone/>
              <a:defRPr sz="3600" b="1">
                <a:solidFill>
                  <a:schemeClr val="lt1"/>
                </a:solidFill>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Clr>
                <a:schemeClr val="lt1"/>
              </a:buClr>
              <a:buSzPct val="100000"/>
              <a:defRPr sz="3000">
                <a:solidFill>
                  <a:schemeClr val="lt1"/>
                </a:solidFill>
              </a:defRPr>
            </a:lvl1pPr>
            <a:lvl2pPr>
              <a:spcBef>
                <a:spcPts val="480"/>
              </a:spcBef>
              <a:buClr>
                <a:schemeClr val="lt1"/>
              </a:buClr>
              <a:buSzPct val="100000"/>
              <a:defRPr sz="2400">
                <a:solidFill>
                  <a:schemeClr val="lt1"/>
                </a:solidFill>
              </a:defRPr>
            </a:lvl2pPr>
            <a:lvl3pPr>
              <a:spcBef>
                <a:spcPts val="480"/>
              </a:spcBef>
              <a:buClr>
                <a:schemeClr val="lt1"/>
              </a:buClr>
              <a:buSzPct val="100000"/>
              <a:defRPr sz="2400">
                <a:solidFill>
                  <a:schemeClr val="lt1"/>
                </a:solidFill>
              </a:defRPr>
            </a:lvl3pPr>
            <a:lvl4pPr>
              <a:spcBef>
                <a:spcPts val="360"/>
              </a:spcBef>
              <a:buClr>
                <a:schemeClr val="lt1"/>
              </a:buClr>
              <a:buSzPct val="100000"/>
              <a:defRPr sz="1800">
                <a:solidFill>
                  <a:schemeClr val="lt1"/>
                </a:solidFill>
              </a:defRPr>
            </a:lvl4pPr>
            <a:lvl5pPr>
              <a:spcBef>
                <a:spcPts val="360"/>
              </a:spcBef>
              <a:buClr>
                <a:schemeClr val="lt1"/>
              </a:buClr>
              <a:buSzPct val="100000"/>
              <a:defRPr sz="1800">
                <a:solidFill>
                  <a:schemeClr val="lt1"/>
                </a:solidFill>
              </a:defRPr>
            </a:lvl5pPr>
            <a:lvl6pPr>
              <a:spcBef>
                <a:spcPts val="360"/>
              </a:spcBef>
              <a:buClr>
                <a:schemeClr val="lt1"/>
              </a:buClr>
              <a:buSzPct val="100000"/>
              <a:defRPr sz="1800">
                <a:solidFill>
                  <a:schemeClr val="lt1"/>
                </a:solidFill>
              </a:defRPr>
            </a:lvl6pPr>
            <a:lvl7pPr>
              <a:spcBef>
                <a:spcPts val="360"/>
              </a:spcBef>
              <a:buClr>
                <a:schemeClr val="lt1"/>
              </a:buClr>
              <a:buSzPct val="100000"/>
              <a:defRPr sz="1800">
                <a:solidFill>
                  <a:schemeClr val="lt1"/>
                </a:solidFill>
              </a:defRPr>
            </a:lvl7pPr>
            <a:lvl8pPr>
              <a:spcBef>
                <a:spcPts val="360"/>
              </a:spcBef>
              <a:buClr>
                <a:schemeClr val="lt1"/>
              </a:buClr>
              <a:buSzPct val="100000"/>
              <a:defRPr sz="1800">
                <a:solidFill>
                  <a:schemeClr val="lt1"/>
                </a:solidFill>
              </a:defRPr>
            </a:lvl8pPr>
            <a:lvl9pPr>
              <a:spcBef>
                <a:spcPts val="360"/>
              </a:spcBef>
              <a:buClr>
                <a:schemeClr val="lt1"/>
              </a:buClr>
              <a:buSzPct val="100000"/>
              <a:defRPr sz="1800">
                <a:solidFill>
                  <a:schemeClr val="lt1"/>
                </a:solidFill>
              </a:defRPr>
            </a:lvl9pPr>
          </a:lstStyle>
          <a:p>
            <a:endParaRPr/>
          </a:p>
        </p:txBody>
      </p:sp>
      <p:sp>
        <p:nvSpPr>
          <p:cNvPr id="7" name="Shape 7"/>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lvl1pPr algn="r">
              <a:spcBef>
                <a:spcPts val="0"/>
              </a:spcBef>
              <a:buNone/>
              <a:defRPr sz="1300">
                <a:solidFill>
                  <a:schemeClr val="lt1"/>
                </a:solidFill>
              </a:defRPr>
            </a:lvl1pPr>
          </a:lstStyle>
          <a:p>
            <a:pPr>
              <a:spcBef>
                <a:spcPts val="0"/>
              </a:spcBef>
              <a:buNone/>
            </a:pPr>
            <a:fld id="{00000000-1234-1234-1234-123412341234}" type="slidenum">
              <a:rPr lang="en"/>
              <a:pPr>
                <a:spcBef>
                  <a:spcPts val="0"/>
                </a:spcBef>
                <a:buNone/>
              </a:pPr>
              <a:t>‹#›</a:t>
            </a:fld>
            <a:endParaRPr lang="en"/>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
        <p:cNvGrpSpPr/>
        <p:nvPr/>
      </p:nvGrpSpPr>
      <p:grpSpPr>
        <a:xfrm>
          <a:off x="0" y="0"/>
          <a:ext cx="0" cy="0"/>
          <a:chOff x="0" y="0"/>
          <a:chExt cx="0" cy="0"/>
        </a:xfrm>
      </p:grpSpPr>
      <p:sp>
        <p:nvSpPr>
          <p:cNvPr id="30" name="Shape 30"/>
          <p:cNvSpPr txBox="1">
            <a:spLocks noGrp="1"/>
          </p:cNvSpPr>
          <p:nvPr>
            <p:ph type="ctrTitle"/>
          </p:nvPr>
        </p:nvSpPr>
        <p:spPr>
          <a:xfrm>
            <a:off x="464500" y="1596767"/>
            <a:ext cx="7772400" cy="1159799"/>
          </a:xfrm>
          <a:prstGeom prst="rect">
            <a:avLst/>
          </a:prstGeom>
        </p:spPr>
        <p:txBody>
          <a:bodyPr lIns="91425" tIns="91425" rIns="91425" bIns="91425" anchor="b" anchorCtr="0">
            <a:noAutofit/>
          </a:bodyPr>
          <a:lstStyle/>
          <a:p>
            <a:pPr rtl="0">
              <a:spcBef>
                <a:spcPts val="0"/>
              </a:spcBef>
              <a:buNone/>
            </a:pPr>
            <a:r>
              <a:rPr lang="en"/>
              <a:t>Memory Construction</a:t>
            </a:r>
          </a:p>
          <a:p>
            <a:pPr rtl="0">
              <a:spcBef>
                <a:spcPts val="0"/>
              </a:spcBef>
              <a:buNone/>
            </a:pPr>
            <a:r>
              <a:rPr lang="en" sz="1800"/>
              <a:t>Period 3</a:t>
            </a:r>
          </a:p>
          <a:p>
            <a:pPr>
              <a:spcBef>
                <a:spcPts val="0"/>
              </a:spcBef>
              <a:buNone/>
            </a:pPr>
            <a:r>
              <a:rPr lang="en" sz="1800"/>
              <a:t>#10</a:t>
            </a:r>
          </a:p>
        </p:txBody>
      </p:sp>
      <p:sp>
        <p:nvSpPr>
          <p:cNvPr id="31" name="Shape 31"/>
          <p:cNvSpPr txBox="1">
            <a:spLocks noGrp="1"/>
          </p:cNvSpPr>
          <p:nvPr>
            <p:ph type="subTitle" idx="1"/>
          </p:nvPr>
        </p:nvSpPr>
        <p:spPr>
          <a:xfrm>
            <a:off x="464500" y="2840053"/>
            <a:ext cx="7772400" cy="784799"/>
          </a:xfrm>
          <a:prstGeom prst="rect">
            <a:avLst/>
          </a:prstGeom>
        </p:spPr>
        <p:txBody>
          <a:bodyPr lIns="91425" tIns="91425" rIns="91425" bIns="91425" anchor="t" anchorCtr="0">
            <a:noAutofit/>
          </a:bodyPr>
          <a:lstStyle/>
          <a:p>
            <a:pPr rtl="0">
              <a:spcBef>
                <a:spcPts val="0"/>
              </a:spcBef>
              <a:buNone/>
            </a:pPr>
            <a:r>
              <a:rPr lang="en" sz="1800"/>
              <a:t>How do misinformation, imagination, and source amnesia influence our memory construction? How real seeming are false memories?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Vocabulary:</a:t>
            </a:r>
          </a:p>
        </p:txBody>
      </p:sp>
      <p:sp>
        <p:nvSpPr>
          <p:cNvPr id="37" name="Shape 37"/>
          <p:cNvSpPr txBox="1">
            <a:spLocks noGrp="1"/>
          </p:cNvSpPr>
          <p:nvPr>
            <p:ph type="body" idx="1"/>
          </p:nvPr>
        </p:nvSpPr>
        <p:spPr>
          <a:xfrm>
            <a:off x="457200" y="972150"/>
            <a:ext cx="8229600" cy="3725699"/>
          </a:xfrm>
          <a:prstGeom prst="rect">
            <a:avLst/>
          </a:prstGeom>
        </p:spPr>
        <p:txBody>
          <a:bodyPr lIns="91425" tIns="91425" rIns="91425" bIns="91425" anchor="t" anchorCtr="0">
            <a:noAutofit/>
          </a:bodyPr>
          <a:lstStyle/>
          <a:p>
            <a:pPr marL="457200" lvl="0" indent="-419100" rtl="0">
              <a:spcBef>
                <a:spcPts val="0"/>
              </a:spcBef>
              <a:buClr>
                <a:schemeClr val="lt1"/>
              </a:buClr>
              <a:buSzPct val="150000"/>
              <a:buFont typeface="Arial"/>
              <a:buChar char="●"/>
            </a:pPr>
            <a:r>
              <a:rPr lang="en" sz="2000"/>
              <a:t>Misinformation effect:</a:t>
            </a:r>
            <a:r>
              <a:rPr lang="en" sz="2400"/>
              <a:t> </a:t>
            </a:r>
            <a:r>
              <a:rPr lang="en" sz="1400"/>
              <a:t>incorporating misleading information into one’s memory of an event</a:t>
            </a:r>
          </a:p>
          <a:p>
            <a:pPr marL="457200" lvl="0" indent="-419100" rtl="0">
              <a:spcBef>
                <a:spcPts val="0"/>
              </a:spcBef>
              <a:buClr>
                <a:schemeClr val="lt1"/>
              </a:buClr>
              <a:buSzPct val="150000"/>
              <a:buFont typeface="Arial"/>
              <a:buChar char="●"/>
            </a:pPr>
            <a:r>
              <a:rPr lang="en" sz="2000"/>
              <a:t>Source Amnesia:</a:t>
            </a:r>
            <a:r>
              <a:rPr lang="en" sz="1800"/>
              <a:t> </a:t>
            </a:r>
            <a:r>
              <a:rPr lang="en" sz="1400"/>
              <a:t>or (misattribution): Retaining the memory of the event, but not the context in which we acquired it.</a:t>
            </a:r>
          </a:p>
          <a:p>
            <a:pPr marL="457200" lvl="0" indent="-419100" rtl="0">
              <a:spcBef>
                <a:spcPts val="0"/>
              </a:spcBef>
              <a:buClr>
                <a:schemeClr val="lt1"/>
              </a:buClr>
              <a:buSzPct val="150000"/>
              <a:buFont typeface="Arial"/>
              <a:buChar char="●"/>
            </a:pPr>
            <a:r>
              <a:rPr lang="en" sz="2000"/>
              <a:t>Misinformation effects:</a:t>
            </a:r>
            <a:r>
              <a:rPr lang="en" sz="2400"/>
              <a:t> </a:t>
            </a:r>
            <a:r>
              <a:rPr lang="en" sz="1400"/>
              <a:t>eyewitnesses similarly reconstruct their memories when later questioned.</a:t>
            </a:r>
          </a:p>
          <a:p>
            <a:pPr marL="457200" lvl="0" indent="-419100" rtl="0">
              <a:spcBef>
                <a:spcPts val="0"/>
              </a:spcBef>
              <a:buClr>
                <a:schemeClr val="lt1"/>
              </a:buClr>
              <a:buSzPct val="150000"/>
              <a:buFont typeface="Arial"/>
              <a:buChar char="●"/>
            </a:pPr>
            <a:r>
              <a:rPr lang="en" sz="2000"/>
              <a:t>Discerning True and False memories:</a:t>
            </a:r>
            <a:r>
              <a:rPr lang="en" sz="2400"/>
              <a:t> </a:t>
            </a:r>
            <a:r>
              <a:rPr lang="en" sz="1400"/>
              <a:t>Because  memory is reconstruction as well as reproduction, we can't be sure whether a memory is real by how we feel.</a:t>
            </a:r>
          </a:p>
          <a:p>
            <a:pPr marL="457200" lvl="0" indent="-419100">
              <a:spcBef>
                <a:spcPts val="0"/>
              </a:spcBef>
              <a:buClr>
                <a:schemeClr val="lt1"/>
              </a:buClr>
              <a:buSzPct val="150000"/>
              <a:buFont typeface="Arial"/>
              <a:buChar char="●"/>
            </a:pPr>
            <a:r>
              <a:rPr lang="en" sz="2000"/>
              <a:t>Children’s eyewitness recall: </a:t>
            </a:r>
            <a:r>
              <a:rPr lang="en" sz="1400"/>
              <a:t>Children are especially accurate when they have not talked with involved adults prior to the interview and when their disclosure is made in a first interview with a neutral person who asks non leading questions. </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Examples:</a:t>
            </a:r>
          </a:p>
        </p:txBody>
      </p:sp>
      <p:sp>
        <p:nvSpPr>
          <p:cNvPr id="43" name="Shape 43"/>
          <p:cNvSpPr txBox="1">
            <a:spLocks noGrp="1"/>
          </p:cNvSpPr>
          <p:nvPr>
            <p:ph type="body" idx="1"/>
          </p:nvPr>
        </p:nvSpPr>
        <p:spPr>
          <a:xfrm>
            <a:off x="457200" y="918500"/>
            <a:ext cx="8229600" cy="3725699"/>
          </a:xfrm>
          <a:prstGeom prst="rect">
            <a:avLst/>
          </a:prstGeom>
        </p:spPr>
        <p:txBody>
          <a:bodyPr lIns="91425" tIns="91425" rIns="91425" bIns="91425" anchor="t" anchorCtr="0">
            <a:noAutofit/>
          </a:bodyPr>
          <a:lstStyle/>
          <a:p>
            <a:pPr marL="457200" lvl="0" indent="-342900" rtl="0">
              <a:spcBef>
                <a:spcPts val="0"/>
              </a:spcBef>
              <a:buClr>
                <a:schemeClr val="lt1"/>
              </a:buClr>
              <a:buSzPct val="100000"/>
              <a:buFont typeface="Arial"/>
              <a:buChar char="●"/>
            </a:pPr>
            <a:r>
              <a:rPr lang="en" sz="1800"/>
              <a:t>Source amnesia: Authors and songwriters sometimes suffer source amnesia. they think an idea came from their own creative imagination, when in fact they are unintentionally plagiarizing something they earlier read or heard.</a:t>
            </a:r>
          </a:p>
          <a:p>
            <a:pPr lvl="0" rtl="0">
              <a:spcBef>
                <a:spcPts val="0"/>
              </a:spcBef>
              <a:buNone/>
            </a:pPr>
            <a:endParaRPr sz="1800"/>
          </a:p>
          <a:p>
            <a:pPr marL="457200" lvl="0" indent="-342900" rtl="0">
              <a:spcBef>
                <a:spcPts val="0"/>
              </a:spcBef>
              <a:buClr>
                <a:schemeClr val="lt1"/>
              </a:buClr>
              <a:buSzPct val="100000"/>
              <a:buFont typeface="Arial"/>
              <a:buChar char="●"/>
            </a:pPr>
            <a:r>
              <a:rPr lang="en" sz="1800"/>
              <a:t>Children’s eyewitness recall: In experiments with adults, suggestive questions(“In fresh water, do snakes swim upside down for about half the time?”) are often misremembered as statements.</a:t>
            </a:r>
          </a:p>
          <a:p>
            <a:pPr lvl="0" rtl="0">
              <a:spcBef>
                <a:spcPts val="0"/>
              </a:spcBef>
              <a:buNone/>
            </a:pPr>
            <a:endParaRPr sz="1800"/>
          </a:p>
          <a:p>
            <a:pPr marL="457200" lvl="0" indent="-342900">
              <a:spcBef>
                <a:spcPts val="0"/>
              </a:spcBef>
              <a:buClr>
                <a:schemeClr val="lt1"/>
              </a:buClr>
              <a:buSzPct val="100000"/>
              <a:buFont typeface="Arial"/>
              <a:buChar char="●"/>
            </a:pPr>
            <a:r>
              <a:rPr lang="en" sz="1800"/>
              <a:t>Misinformation and imagination affects: Older adults are more susceptible than younger adults to false memories. This makes older adults more vulnerable to scams.</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Anecdotes: </a:t>
            </a:r>
          </a:p>
        </p:txBody>
      </p:sp>
      <p:sp>
        <p:nvSpPr>
          <p:cNvPr id="49" name="Shape 49"/>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42900">
              <a:spcBef>
                <a:spcPts val="0"/>
              </a:spcBef>
              <a:buClr>
                <a:schemeClr val="lt1"/>
              </a:buClr>
              <a:buSzPct val="100000"/>
              <a:buFont typeface="Arial"/>
              <a:buChar char="●"/>
            </a:pPr>
            <a:r>
              <a:rPr lang="en" sz="1800" u="sng"/>
              <a:t>Misinformation Effect:</a:t>
            </a:r>
            <a:r>
              <a:rPr lang="en" sz="1800"/>
              <a:t> In a study by Elizabeth Loftus, people were shown a film of a traffic accident and then quizzed about what they saw. When suggestively asked “How fast were the cars going when they </a:t>
            </a:r>
            <a:r>
              <a:rPr lang="en" sz="1800" i="1"/>
              <a:t>smashed</a:t>
            </a:r>
            <a:r>
              <a:rPr lang="en" sz="1800"/>
              <a:t> into each other?” the speeds given were much higher than those who were asked “how fast were the cars going when they </a:t>
            </a:r>
            <a:r>
              <a:rPr lang="en" sz="1800" i="1"/>
              <a:t>hit </a:t>
            </a:r>
            <a:r>
              <a:rPr lang="en" sz="1800"/>
              <a:t>each other?”. In addition, those who had the question using the word smashed, had reported they did see glass fragments when there was no broken glass in the film.</a:t>
            </a:r>
          </a:p>
        </p:txBody>
      </p:sp>
      <p:pic>
        <p:nvPicPr>
          <p:cNvPr id="50" name="Shape 50"/>
          <p:cNvPicPr preferRelativeResize="0"/>
          <p:nvPr/>
        </p:nvPicPr>
        <p:blipFill>
          <a:blip r:embed="rId3">
            <a:alphaModFix/>
          </a:blip>
          <a:stretch>
            <a:fillRect/>
          </a:stretch>
        </p:blipFill>
        <p:spPr>
          <a:xfrm>
            <a:off x="5039750" y="3323375"/>
            <a:ext cx="2925975" cy="1719900"/>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Anecdotes:</a:t>
            </a:r>
          </a:p>
        </p:txBody>
      </p:sp>
      <p:sp>
        <p:nvSpPr>
          <p:cNvPr id="56" name="Shape 56"/>
          <p:cNvSpPr txBox="1">
            <a:spLocks noGrp="1"/>
          </p:cNvSpPr>
          <p:nvPr>
            <p:ph type="body" idx="1"/>
          </p:nvPr>
        </p:nvSpPr>
        <p:spPr>
          <a:xfrm>
            <a:off x="0" y="1063375"/>
            <a:ext cx="8229600" cy="3725699"/>
          </a:xfrm>
          <a:prstGeom prst="rect">
            <a:avLst/>
          </a:prstGeom>
        </p:spPr>
        <p:txBody>
          <a:bodyPr lIns="91425" tIns="91425" rIns="91425" bIns="91425" anchor="t" anchorCtr="0">
            <a:noAutofit/>
          </a:bodyPr>
          <a:lstStyle/>
          <a:p>
            <a:pPr marL="457200" lvl="0" indent="-336550" rtl="0">
              <a:spcBef>
                <a:spcPts val="0"/>
              </a:spcBef>
              <a:buClr>
                <a:schemeClr val="lt1"/>
              </a:buClr>
              <a:buSzPct val="100000"/>
              <a:buFont typeface="Arial"/>
              <a:buChar char="●"/>
            </a:pPr>
            <a:r>
              <a:rPr lang="en" sz="1700" b="1" u="sng"/>
              <a:t>Children’s eyewitness recall:</a:t>
            </a:r>
            <a:r>
              <a:rPr lang="en" sz="1700"/>
              <a:t> In one study, Stephen Ceci had a child choose a card from a deck of possible happenings and an adult read from the card. For example, the adult would ask the child if certain events had occurred to them and whether or not they remembered it. After 10 weekly interviews, a new adult asked the same questions. 58 percent of preschoolers  produced false stories regarding one or more events they had never experienced.</a:t>
            </a:r>
          </a:p>
          <a:p>
            <a:pPr marL="457200" lvl="0" indent="-336550">
              <a:spcBef>
                <a:spcPts val="0"/>
              </a:spcBef>
              <a:buClr>
                <a:schemeClr val="lt1"/>
              </a:buClr>
              <a:buSzPct val="100000"/>
              <a:buFont typeface="Arial"/>
              <a:buChar char="●"/>
            </a:pPr>
            <a:r>
              <a:rPr lang="en" sz="1700" b="1" u="sng"/>
              <a:t>Source amnesia:</a:t>
            </a:r>
            <a:r>
              <a:rPr lang="en" sz="1700"/>
              <a:t> Debra Poole and Stephen Lindsay designed an experiment among preschoolers who joined “Mr. Science” in various scientific activities and experiments. Three months later, for three days in a row, parents read their children stories about some activities the children did, as well as ones they did not. After asked “Did Mr. Science have/do _____?”, 40% of the children spontaneously had a memory of him doing what only happened in the story.</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REVIEW QUIZ:</a:t>
            </a:r>
          </a:p>
        </p:txBody>
      </p:sp>
      <p:sp>
        <p:nvSpPr>
          <p:cNvPr id="62" name="Shape 6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17500" rtl="0">
              <a:spcBef>
                <a:spcPts val="0"/>
              </a:spcBef>
              <a:buClr>
                <a:schemeClr val="lt1"/>
              </a:buClr>
              <a:buSzPct val="100000"/>
              <a:buFont typeface="Arial"/>
              <a:buAutoNum type="arabicPeriod"/>
            </a:pPr>
            <a:r>
              <a:rPr lang="en" sz="1400"/>
              <a:t>The misinformation effect is when people misremember things after they are exposed to subtle misinformation. True or False.</a:t>
            </a:r>
          </a:p>
          <a:p>
            <a:pPr marL="457200" lvl="0" indent="-317500" rtl="0">
              <a:spcBef>
                <a:spcPts val="0"/>
              </a:spcBef>
              <a:buClr>
                <a:schemeClr val="lt1"/>
              </a:buClr>
              <a:buSzPct val="100000"/>
              <a:buFont typeface="Arial"/>
              <a:buAutoNum type="arabicPeriod"/>
            </a:pPr>
            <a:r>
              <a:rPr lang="en" sz="1400"/>
              <a:t>People commonly reconstruct memories of events based on how the event was described to them. True or False.</a:t>
            </a:r>
          </a:p>
          <a:p>
            <a:pPr marL="457200" lvl="0" indent="-317500" rtl="0">
              <a:spcBef>
                <a:spcPts val="0"/>
              </a:spcBef>
              <a:buClr>
                <a:schemeClr val="lt1"/>
              </a:buClr>
              <a:buSzPct val="100000"/>
              <a:buFont typeface="Arial"/>
              <a:buAutoNum type="arabicPeriod"/>
            </a:pPr>
            <a:r>
              <a:rPr lang="en" sz="1400"/>
              <a:t>What is the term used to explain when you retain the memory of the event but not the context in which it was acquired?</a:t>
            </a:r>
          </a:p>
          <a:p>
            <a:pPr marL="914400" lvl="0" indent="-317500" rtl="0">
              <a:spcBef>
                <a:spcPts val="0"/>
              </a:spcBef>
              <a:buClr>
                <a:schemeClr val="lt1"/>
              </a:buClr>
              <a:buSzPct val="100000"/>
              <a:buFont typeface="Arial"/>
              <a:buAutoNum type="alphaLcPeriod"/>
            </a:pPr>
            <a:r>
              <a:rPr lang="en" sz="1400"/>
              <a:t>Source Amnesia</a:t>
            </a:r>
          </a:p>
          <a:p>
            <a:pPr marL="914400" lvl="0" indent="-317500" rtl="0">
              <a:spcBef>
                <a:spcPts val="0"/>
              </a:spcBef>
              <a:buClr>
                <a:schemeClr val="lt1"/>
              </a:buClr>
              <a:buSzPct val="100000"/>
              <a:buFont typeface="Arial"/>
              <a:buAutoNum type="alphaLcPeriod"/>
            </a:pPr>
            <a:r>
              <a:rPr lang="en" sz="1400"/>
              <a:t>Misinformation effect</a:t>
            </a:r>
          </a:p>
          <a:p>
            <a:pPr marL="914400" lvl="0" indent="-317500" rtl="0">
              <a:spcBef>
                <a:spcPts val="0"/>
              </a:spcBef>
              <a:buClr>
                <a:schemeClr val="lt1"/>
              </a:buClr>
              <a:buSzPct val="100000"/>
              <a:buFont typeface="Arial"/>
              <a:buAutoNum type="alphaLcPeriod"/>
            </a:pPr>
            <a:r>
              <a:rPr lang="en" sz="1400"/>
              <a:t>Interference</a:t>
            </a:r>
          </a:p>
          <a:p>
            <a:pPr marL="914400" lvl="0" indent="-317500" rtl="0">
              <a:spcBef>
                <a:spcPts val="0"/>
              </a:spcBef>
              <a:buClr>
                <a:schemeClr val="lt1"/>
              </a:buClr>
              <a:buSzPct val="100000"/>
              <a:buFont typeface="Arial"/>
              <a:buAutoNum type="alphaLcPeriod"/>
            </a:pPr>
            <a:r>
              <a:rPr lang="en" sz="1400"/>
              <a:t>deja vu</a:t>
            </a:r>
          </a:p>
          <a:p>
            <a:pPr rtl="0">
              <a:spcBef>
                <a:spcPts val="0"/>
              </a:spcBef>
              <a:buNone/>
            </a:pPr>
            <a:r>
              <a:rPr lang="en" sz="1400"/>
              <a:t>4. We can judge a memory’s reality by its persistence and how real it feels. True or False.</a:t>
            </a:r>
          </a:p>
          <a:p>
            <a:pPr rtl="0">
              <a:spcBef>
                <a:spcPts val="0"/>
              </a:spcBef>
              <a:buNone/>
            </a:pPr>
            <a:r>
              <a:rPr lang="en" sz="1400"/>
              <a:t>5. When can children’s eyewitness accounts be trusted?</a:t>
            </a:r>
          </a:p>
          <a:p>
            <a:pPr marL="457200" lvl="0" indent="-317500" rtl="0">
              <a:spcBef>
                <a:spcPts val="0"/>
              </a:spcBef>
              <a:buClr>
                <a:schemeClr val="lt1"/>
              </a:buClr>
              <a:buSzPct val="100000"/>
              <a:buFont typeface="Arial"/>
              <a:buAutoNum type="alphaLcPeriod"/>
            </a:pPr>
            <a:r>
              <a:rPr lang="en" sz="1400"/>
              <a:t>Never</a:t>
            </a:r>
          </a:p>
          <a:p>
            <a:pPr marL="457200" lvl="0" indent="-317500" rtl="0">
              <a:spcBef>
                <a:spcPts val="0"/>
              </a:spcBef>
              <a:buClr>
                <a:schemeClr val="lt1"/>
              </a:buClr>
              <a:buSzPct val="100000"/>
              <a:buFont typeface="Arial"/>
              <a:buAutoNum type="alphaLcPeriod"/>
            </a:pPr>
            <a:r>
              <a:rPr lang="en" sz="1400"/>
              <a:t>Always</a:t>
            </a:r>
          </a:p>
          <a:p>
            <a:pPr marL="457200" lvl="0" indent="-317500" rtl="0">
              <a:spcBef>
                <a:spcPts val="0"/>
              </a:spcBef>
              <a:buClr>
                <a:schemeClr val="lt1"/>
              </a:buClr>
              <a:buSzPct val="100000"/>
              <a:buFont typeface="Arial"/>
              <a:buAutoNum type="alphaLcPeriod"/>
            </a:pPr>
            <a:r>
              <a:rPr lang="en" sz="1400"/>
              <a:t>Only when questioned using neutral words they understand</a:t>
            </a:r>
          </a:p>
          <a:p>
            <a:pPr marL="457200" lvl="0" indent="-317500" rtl="0">
              <a:spcBef>
                <a:spcPts val="0"/>
              </a:spcBef>
              <a:buClr>
                <a:schemeClr val="lt1"/>
              </a:buClr>
              <a:buSzPct val="100000"/>
              <a:buFont typeface="Arial"/>
              <a:buAutoNum type="alphaLcPeriod"/>
            </a:pPr>
            <a:r>
              <a:rPr lang="en" sz="1400"/>
              <a:t>Only when using suggestive questions</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REVIEW QUIZ CONTINUED:</a:t>
            </a:r>
          </a:p>
        </p:txBody>
      </p:sp>
      <p:sp>
        <p:nvSpPr>
          <p:cNvPr id="68" name="Shape 68"/>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sz="1400"/>
              <a:t>6. The most confident and consistent eyewitness testimonies are the most accurate. True or False.</a:t>
            </a:r>
          </a:p>
          <a:p>
            <a:pPr rtl="0">
              <a:spcBef>
                <a:spcPts val="0"/>
              </a:spcBef>
              <a:buNone/>
            </a:pPr>
            <a:r>
              <a:rPr lang="en" sz="1400"/>
              <a:t>7. People tend to recall memories closer to how they feel today rather than how the events actually occurred. True or False.</a:t>
            </a:r>
          </a:p>
          <a:p>
            <a:pPr rtl="0">
              <a:spcBef>
                <a:spcPts val="0"/>
              </a:spcBef>
              <a:buNone/>
            </a:pPr>
            <a:r>
              <a:rPr lang="en" sz="1400"/>
              <a:t>8.Incorporating misleading information into one's memory of an event is an example of Source amnesia? True of False.</a:t>
            </a:r>
          </a:p>
          <a:p>
            <a:pPr rtl="0">
              <a:spcBef>
                <a:spcPts val="0"/>
              </a:spcBef>
              <a:buNone/>
            </a:pPr>
            <a:r>
              <a:rPr lang="en" sz="1400"/>
              <a:t>9. What people are more susceptible to false memories?</a:t>
            </a:r>
          </a:p>
          <a:p>
            <a:pPr marL="457200" lvl="0" indent="-317500" rtl="0">
              <a:spcBef>
                <a:spcPts val="0"/>
              </a:spcBef>
              <a:buClr>
                <a:schemeClr val="lt1"/>
              </a:buClr>
              <a:buSzPct val="100000"/>
              <a:buFont typeface="Arial"/>
              <a:buAutoNum type="alphaLcPeriod"/>
            </a:pPr>
            <a:r>
              <a:rPr lang="en" sz="1400"/>
              <a:t>White People</a:t>
            </a:r>
          </a:p>
          <a:p>
            <a:pPr marL="457200" lvl="0" indent="-317500" rtl="0">
              <a:spcBef>
                <a:spcPts val="0"/>
              </a:spcBef>
              <a:buClr>
                <a:schemeClr val="lt1"/>
              </a:buClr>
              <a:buSzPct val="100000"/>
              <a:buFont typeface="Arial"/>
              <a:buAutoNum type="alphaLcPeriod"/>
            </a:pPr>
            <a:r>
              <a:rPr lang="en" sz="1400"/>
              <a:t>Only adults</a:t>
            </a:r>
          </a:p>
          <a:p>
            <a:pPr marL="457200" lvl="0" indent="-317500" rtl="0">
              <a:spcBef>
                <a:spcPts val="0"/>
              </a:spcBef>
              <a:buClr>
                <a:schemeClr val="lt1"/>
              </a:buClr>
              <a:buSzPct val="100000"/>
              <a:buFont typeface="Arial"/>
              <a:buAutoNum type="alphaLcPeriod"/>
            </a:pPr>
            <a:r>
              <a:rPr lang="en" sz="1400"/>
              <a:t>People with damaged frontal lobes and children</a:t>
            </a:r>
          </a:p>
          <a:p>
            <a:pPr marL="457200" lvl="0" indent="-317500" rtl="0">
              <a:spcBef>
                <a:spcPts val="0"/>
              </a:spcBef>
              <a:buClr>
                <a:schemeClr val="lt1"/>
              </a:buClr>
              <a:buSzPct val="100000"/>
              <a:buFont typeface="Arial"/>
              <a:buAutoNum type="alphaLcPeriod"/>
            </a:pPr>
            <a:r>
              <a:rPr lang="en" sz="1400"/>
              <a:t>Only children</a:t>
            </a:r>
          </a:p>
          <a:p>
            <a:pPr>
              <a:spcBef>
                <a:spcPts val="0"/>
              </a:spcBef>
              <a:buNone/>
            </a:pPr>
            <a:r>
              <a:rPr lang="en" sz="1400"/>
              <a:t>10.Recalling a yield sign as a stop sign is an example of the Misinformation Effect ? True or False.</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Review Quiz Answer Key</a:t>
            </a:r>
          </a:p>
        </p:txBody>
      </p:sp>
      <p:sp>
        <p:nvSpPr>
          <p:cNvPr id="74" name="Shape 74"/>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17500" rtl="0">
              <a:spcBef>
                <a:spcPts val="0"/>
              </a:spcBef>
              <a:buClr>
                <a:schemeClr val="lt1"/>
              </a:buClr>
              <a:buSzPct val="100000"/>
              <a:buFont typeface="Arial"/>
              <a:buAutoNum type="arabicPeriod"/>
            </a:pPr>
            <a:r>
              <a:rPr lang="en" sz="1400"/>
              <a:t>True</a:t>
            </a:r>
          </a:p>
          <a:p>
            <a:pPr marL="457200" lvl="0" indent="-317500" rtl="0">
              <a:spcBef>
                <a:spcPts val="0"/>
              </a:spcBef>
              <a:buClr>
                <a:schemeClr val="lt1"/>
              </a:buClr>
              <a:buSzPct val="100000"/>
              <a:buFont typeface="Arial"/>
              <a:buAutoNum type="arabicPeriod"/>
            </a:pPr>
            <a:r>
              <a:rPr lang="en" sz="1400"/>
              <a:t>True</a:t>
            </a:r>
          </a:p>
          <a:p>
            <a:pPr marL="457200" lvl="0" indent="-317500" rtl="0">
              <a:spcBef>
                <a:spcPts val="0"/>
              </a:spcBef>
              <a:buClr>
                <a:schemeClr val="lt1"/>
              </a:buClr>
              <a:buSzPct val="100000"/>
              <a:buFont typeface="Arial"/>
              <a:buAutoNum type="arabicPeriod"/>
            </a:pPr>
            <a:r>
              <a:rPr lang="en" sz="1400"/>
              <a:t>A.</a:t>
            </a:r>
          </a:p>
          <a:p>
            <a:pPr marL="457200" lvl="0" indent="-317500" rtl="0">
              <a:spcBef>
                <a:spcPts val="0"/>
              </a:spcBef>
              <a:buClr>
                <a:schemeClr val="lt1"/>
              </a:buClr>
              <a:buSzPct val="100000"/>
              <a:buFont typeface="Arial"/>
              <a:buAutoNum type="arabicPeriod"/>
            </a:pPr>
            <a:r>
              <a:rPr lang="en" sz="1400"/>
              <a:t>False</a:t>
            </a:r>
          </a:p>
          <a:p>
            <a:pPr marL="457200" lvl="0" indent="-317500" rtl="0">
              <a:spcBef>
                <a:spcPts val="0"/>
              </a:spcBef>
              <a:buClr>
                <a:schemeClr val="lt1"/>
              </a:buClr>
              <a:buSzPct val="100000"/>
              <a:buFont typeface="Arial"/>
              <a:buAutoNum type="arabicPeriod"/>
            </a:pPr>
            <a:r>
              <a:rPr lang="en" sz="1400"/>
              <a:t>C.</a:t>
            </a:r>
          </a:p>
          <a:p>
            <a:pPr marL="457200" lvl="0" indent="-317500" rtl="0">
              <a:spcBef>
                <a:spcPts val="0"/>
              </a:spcBef>
              <a:buClr>
                <a:schemeClr val="lt1"/>
              </a:buClr>
              <a:buSzPct val="100000"/>
              <a:buFont typeface="Arial"/>
              <a:buAutoNum type="arabicPeriod"/>
            </a:pPr>
            <a:r>
              <a:rPr lang="en" sz="1400"/>
              <a:t>False</a:t>
            </a:r>
          </a:p>
          <a:p>
            <a:pPr marL="457200" lvl="0" indent="-317500" rtl="0">
              <a:spcBef>
                <a:spcPts val="0"/>
              </a:spcBef>
              <a:buClr>
                <a:schemeClr val="lt1"/>
              </a:buClr>
              <a:buSzPct val="100000"/>
              <a:buFont typeface="Arial"/>
              <a:buAutoNum type="arabicPeriod"/>
            </a:pPr>
            <a:r>
              <a:rPr lang="en" sz="1400"/>
              <a:t>True</a:t>
            </a:r>
          </a:p>
          <a:p>
            <a:pPr marL="457200" lvl="0" indent="-317500" rtl="0">
              <a:spcBef>
                <a:spcPts val="0"/>
              </a:spcBef>
              <a:buClr>
                <a:schemeClr val="lt1"/>
              </a:buClr>
              <a:buSzPct val="100000"/>
              <a:buFont typeface="Arial"/>
              <a:buAutoNum type="arabicPeriod"/>
            </a:pPr>
            <a:r>
              <a:rPr lang="en" sz="1400"/>
              <a:t>False</a:t>
            </a:r>
          </a:p>
          <a:p>
            <a:pPr marL="457200" lvl="0" indent="-317500" rtl="0">
              <a:spcBef>
                <a:spcPts val="0"/>
              </a:spcBef>
              <a:buClr>
                <a:schemeClr val="lt1"/>
              </a:buClr>
              <a:buSzPct val="100000"/>
              <a:buFont typeface="Arial"/>
              <a:buAutoNum type="arabicPeriod"/>
            </a:pPr>
            <a:r>
              <a:rPr lang="en" sz="1400"/>
              <a:t>C.</a:t>
            </a:r>
          </a:p>
          <a:p>
            <a:pPr marL="457200" lvl="0" indent="-317500" rtl="0">
              <a:spcBef>
                <a:spcPts val="0"/>
              </a:spcBef>
              <a:buClr>
                <a:schemeClr val="lt1"/>
              </a:buClr>
              <a:buSzPct val="100000"/>
              <a:buFont typeface="Arial"/>
              <a:buAutoNum type="arabicPeriod"/>
            </a:pPr>
            <a:r>
              <a:rPr lang="en" sz="1400"/>
              <a:t>True</a:t>
            </a:r>
          </a:p>
          <a:p>
            <a:pPr lvl="0">
              <a:spcBef>
                <a:spcPts val="0"/>
              </a:spcBef>
              <a:buNone/>
            </a:pPr>
            <a:endParaRPr sz="1400"/>
          </a:p>
        </p:txBody>
      </p:sp>
    </p:spTree>
  </p:cSld>
  <p:clrMapOvr>
    <a:masterClrMapping/>
  </p:clrMapOvr>
  <p:transition spd="slow">
    <p:cut/>
  </p:transition>
</p:sld>
</file>

<file path=ppt/theme/theme1.xml><?xml version="1.0" encoding="utf-8"?>
<a:theme xmlns:a="http://schemas.openxmlformats.org/drawingml/2006/main" name="dark-gradient">
  <a:themeElements>
    <a:clrScheme name="Custom 346">
      <a:dk1>
        <a:srgbClr val="000000"/>
      </a:dk1>
      <a:lt1>
        <a:srgbClr val="FFFFFF"/>
      </a:lt1>
      <a:dk2>
        <a:srgbClr val="4C4C4C"/>
      </a:dk2>
      <a:lt2>
        <a:srgbClr val="CCCCCC"/>
      </a:lt2>
      <a:accent1>
        <a:srgbClr val="89B4B8"/>
      </a:accent1>
      <a:accent2>
        <a:srgbClr val="AFA6CA"/>
      </a:accent2>
      <a:accent3>
        <a:srgbClr val="A5B492"/>
      </a:accent3>
      <a:accent4>
        <a:srgbClr val="E8CD6D"/>
      </a:accent4>
      <a:accent5>
        <a:srgbClr val="F4A447"/>
      </a:accent5>
      <a:accent6>
        <a:srgbClr val="D09D94"/>
      </a:accent6>
      <a:hlink>
        <a:srgbClr val="5EA7AA"/>
      </a:hlink>
      <a:folHlink>
        <a:srgbClr val="A295B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764</Words>
  <Application>Microsoft Office PowerPoint</Application>
  <PresentationFormat>On-screen Show (16:9)</PresentationFormat>
  <Paragraphs>56</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dark-gradient</vt:lpstr>
      <vt:lpstr>Memory Construction Period 3 #10</vt:lpstr>
      <vt:lpstr>Vocabulary:</vt:lpstr>
      <vt:lpstr>Examples:</vt:lpstr>
      <vt:lpstr>Anecdotes: </vt:lpstr>
      <vt:lpstr>Anecdotes:</vt:lpstr>
      <vt:lpstr>REVIEW QUIZ:</vt:lpstr>
      <vt:lpstr>REVIEW QUIZ CONTINUED:</vt:lpstr>
      <vt:lpstr>Review Quiz Answer Key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Memory Construction Period 3 #10</dc:title>
  <dc:creator>Ranweiler, Curtis M BHS</dc:creator>
  <cp:lastModifiedBy>Curtis Ranweiler</cp:lastModifiedBy>
  <cp:revision>1</cp:revision>
  <dcterms:modified xsi:type="dcterms:W3CDTF">2015-02-10T15:03:36Z</dcterms:modified>
</cp:coreProperties>
</file>